
<file path=[Content_Types].xml><?xml version="1.0" encoding="utf-8"?>
<Types xmlns="http://schemas.openxmlformats.org/package/2006/content-types">
  <Default ContentType="application/x-fontdata" Extension="fntdata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9144000"/>
  <p:notesSz cx="6858000" cy="9144000"/>
  <p:embeddedFontLst>
    <p:embeddedFont>
      <p:font typeface="Caveat"/>
      <p:regular r:id="rId15"/>
      <p:bold r:id="rId16"/>
    </p:embeddedFont>
    <p:embeddedFont>
      <p:font typeface="Permanent Marker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aveat-regular.fntdata"/><Relationship Id="rId14" Type="http://schemas.openxmlformats.org/officeDocument/2006/relationships/slide" Target="slides/slide9.xml"/><Relationship Id="rId17" Type="http://schemas.openxmlformats.org/officeDocument/2006/relationships/font" Target="fonts/PermanentMarker-regular.fntdata"/><Relationship Id="rId16" Type="http://schemas.openxmlformats.org/officeDocument/2006/relationships/font" Target="fonts/Cave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ec32fa2dd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6ec32fa2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6ec32fa2dd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ec32fa2dd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ec32fa2d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6ec32fa2dd_0_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ec32fa2dd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ec32fa2d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6ec32fa2dd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ec0bfe2c8_0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ec0bfe2c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6ec0bfe2c8_0_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d7ab8b64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d7ab8b6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7d7ab8b649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d7ab8b649_1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d7ab8b64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7d7ab8b649_1_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d7ab8b649_1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d7ab8b649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7d7ab8b649_1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d7ab8b649_1_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d7ab8b649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7d7ab8b649_1_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7ab8b649_1_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7ab8b649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7d7ab8b649_1_6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ólo el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8.png"/><Relationship Id="rId7" Type="http://schemas.openxmlformats.org/officeDocument/2006/relationships/hyperlink" Target="https://www.linkedin.com/in/agrgal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hyperlink" Target="https://www.flickr.com/photos/30661753@N00/3305848294" TargetMode="External"/><Relationship Id="rId5" Type="http://schemas.openxmlformats.org/officeDocument/2006/relationships/hyperlink" Target="https://www.flickr.com/photos/30661753@N00" TargetMode="External"/><Relationship Id="rId6" Type="http://schemas.openxmlformats.org/officeDocument/2006/relationships/hyperlink" Target="https://www.flickr.com/photos/30661753@N00" TargetMode="External"/><Relationship Id="rId7" Type="http://schemas.openxmlformats.org/officeDocument/2006/relationships/hyperlink" Target="https://creativecommons.org/licenses/by-sa/2.0/?ref=ccsearch&amp;atype=rich" TargetMode="External"/><Relationship Id="rId8" Type="http://schemas.openxmlformats.org/officeDocument/2006/relationships/hyperlink" Target="https://creativecommons.org/licenses/by-sa/2.0/?ref=ccsearch&amp;atype=rich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6" Type="http://schemas.openxmlformats.org/officeDocument/2006/relationships/image" Target="../media/image10.png"/><Relationship Id="rId7" Type="http://schemas.openxmlformats.org/officeDocument/2006/relationships/image" Target="../media/image1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instructables.com/id/Arduino-Battery-Shield/" TargetMode="External"/><Relationship Id="rId4" Type="http://schemas.openxmlformats.org/officeDocument/2006/relationships/hyperlink" Target="https://youtu.be/7yG4-TGjS8Q" TargetMode="External"/><Relationship Id="rId5" Type="http://schemas.openxmlformats.org/officeDocument/2006/relationships/hyperlink" Target="http://es.aliexpress.com/item/4000307667761.html?spm=a2g0o.productlist.0.0.2ab87b12Gp9rk8&amp;algo_pvid=b3b237d1-c140-47a1-b57c-db5433856963&amp;algo_expid=b3b237d1-c140-47a1-b57c-db5433856963-1&amp;btsid=68d990f0-2c75-48a7-a651-f609d5e6fe81&amp;ws_ab_test=searchweb0_0,searchweb201602_7,searchweb201603_55" TargetMode="External"/><Relationship Id="rId6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/>
        </p:nvSpPr>
        <p:spPr>
          <a:xfrm>
            <a:off x="683568" y="548680"/>
            <a:ext cx="7704900" cy="461700"/>
          </a:xfrm>
          <a:prstGeom prst="rect">
            <a:avLst/>
          </a:prstGeom>
          <a:blipFill rotWithShape="1">
            <a:blip r:embed="rId3">
              <a:alphaModFix/>
            </a:blip>
            <a:tile algn="tl" flip="none" tx="0" sx="100000" ty="0" sy="100000"/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ES" sz="2400" u="none" cap="none" strike="noStrike">
                <a:solidFill>
                  <a:schemeClr val="lt1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PROYECTO </a:t>
            </a:r>
            <a:r>
              <a:rPr b="1" lang="es-ES" sz="2400">
                <a:solidFill>
                  <a:schemeClr val="lt1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A</a:t>
            </a:r>
            <a:r>
              <a:rPr b="1" i="0" lang="es-ES" sz="2400" u="none" cap="none" strike="noStrike">
                <a:solidFill>
                  <a:schemeClr val="lt1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1: </a:t>
            </a:r>
            <a:r>
              <a:rPr b="1" lang="es-ES" sz="2400">
                <a:solidFill>
                  <a:schemeClr val="lt1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CARGADOR DE BATERÍAS</a:t>
            </a:r>
            <a:endParaRPr i="0" sz="1400" u="none" cap="none" strike="noStrike">
              <a:solidFill>
                <a:srgbClr val="000000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33239" y="5598911"/>
            <a:ext cx="966325" cy="91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 rotWithShape="1">
          <a:blip r:embed="rId5">
            <a:alphaModFix/>
          </a:blip>
          <a:srcRect b="0" l="0" r="79221" t="36499"/>
          <a:stretch/>
        </p:blipFill>
        <p:spPr>
          <a:xfrm>
            <a:off x="0" y="1361525"/>
            <a:ext cx="4632824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224625" y="1361525"/>
            <a:ext cx="4532400" cy="48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Roby, nuestro robot preferido, está en las últimas. Eso de andar de aquí para allá siguiendo líneas, buscando objetos, evitando obstáculos o peleándose con otros es… agotador. 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Mientras espera sentado a que le recarguen las pilas o las compren en el supermercado, lo vemos ahí sentado descansando y pensando: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“¿No sería mejor que yo tuviese unas pilas o unas baterías recargables y simplemente me enchufaran a la red cuando necesitara cargarlas? Seguro que ganaría en autonomía”.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Y de eso va esta práctica.. ¡vamos a intentar darle a Roby lo que necesita!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" name="Google Shape;93;p13"/>
          <p:cNvGrpSpPr/>
          <p:nvPr/>
        </p:nvGrpSpPr>
        <p:grpSpPr>
          <a:xfrm>
            <a:off x="1659850" y="4588834"/>
            <a:ext cx="1313100" cy="638916"/>
            <a:chOff x="1659850" y="4588834"/>
            <a:chExt cx="1313100" cy="638916"/>
          </a:xfrm>
        </p:grpSpPr>
        <p:pic>
          <p:nvPicPr>
            <p:cNvPr id="94" name="Google Shape;94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776400" y="4588834"/>
              <a:ext cx="1080000" cy="359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" name="Google Shape;95;p13"/>
            <p:cNvSpPr txBox="1"/>
            <p:nvPr/>
          </p:nvSpPr>
          <p:spPr>
            <a:xfrm>
              <a:off x="1659850" y="4867750"/>
              <a:ext cx="13131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>
                  <a:latin typeface="Calibri"/>
                  <a:ea typeface="Calibri"/>
                  <a:cs typeface="Calibri"/>
                  <a:sym typeface="Calibri"/>
                </a:rPr>
                <a:t>por </a:t>
              </a:r>
              <a:r>
                <a:rPr lang="es-ES" u="sng">
                  <a:solidFill>
                    <a:schemeClr val="hlink"/>
                  </a:solidFill>
                  <a:latin typeface="Calibri"/>
                  <a:ea typeface="Calibri"/>
                  <a:cs typeface="Calibri"/>
                  <a:sym typeface="Calibri"/>
                  <a:hlinkClick r:id="rId7"/>
                </a:rPr>
                <a:t>Aurelio Gallardo 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/>
        </p:nvSpPr>
        <p:spPr>
          <a:xfrm>
            <a:off x="719543" y="307805"/>
            <a:ext cx="7704900" cy="461700"/>
          </a:xfrm>
          <a:prstGeom prst="rect">
            <a:avLst/>
          </a:prstGeom>
          <a:gradFill>
            <a:gsLst>
              <a:gs pos="0">
                <a:schemeClr val="dk1"/>
              </a:gs>
              <a:gs pos="58999">
                <a:srgbClr val="B6DDE7"/>
              </a:gs>
              <a:gs pos="100000">
                <a:srgbClr val="B6DDE7"/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 pila Li-ion 18650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2946425" y="857250"/>
            <a:ext cx="5494200" cy="57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Las pilas de ión litio (18650) es un empaquetamiento específico de una batería de dicho material. Estas baterías se caracterizan por su alta capacidad (de 1600 a 3600 mAh) , funcionan a un voltaje de 3.7V, un  nivel bajo de autodescarga, ausencia de efecto memoria, relativamente livianas, no exigen mucho mantenimiento y tienen larga vida útil – de 500 a 1000 ciclos. 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Pero son muy sensibles a la sobrecarga y al calentamiento. Tampoco se recomienda su descarga completa porque se acorta su vida útil. Lo ideal es mantenerlas al 40%. También se recomienda mantenerlas en lugares frescos (tª ideal, 15ºC)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Se deben usar con circuitos de protección, que detecten su sobrecalentamiento y su sobrecarga. Y de eso nos vamos a ocupar en este proyecto.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Google Shape;10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91350" y="1689730"/>
            <a:ext cx="2625549" cy="1969162"/>
          </a:xfrm>
          <a:prstGeom prst="rect">
            <a:avLst/>
          </a:prstGeom>
          <a:noFill/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</p:pic>
      <p:sp>
        <p:nvSpPr>
          <p:cNvPr id="104" name="Google Shape;104;p14"/>
          <p:cNvSpPr txBox="1"/>
          <p:nvPr/>
        </p:nvSpPr>
        <p:spPr>
          <a:xfrm>
            <a:off x="461825" y="4168575"/>
            <a:ext cx="248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u="sng">
                <a:solidFill>
                  <a:schemeClr val="hlink"/>
                </a:solidFill>
                <a:hlinkClick r:id="rId4"/>
              </a:rPr>
              <a:t>"B&amp;D VPX battery is A123 inside"</a:t>
            </a:r>
            <a:r>
              <a:rPr lang="es-ES" sz="1100">
                <a:solidFill>
                  <a:schemeClr val="dk1"/>
                </a:solidFill>
              </a:rPr>
              <a:t> by</a:t>
            </a:r>
            <a:r>
              <a:rPr lang="es-ES" sz="11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s-ES" sz="1100" u="sng">
                <a:solidFill>
                  <a:schemeClr val="hlink"/>
                </a:solidFill>
                <a:hlinkClick r:id="rId6"/>
              </a:rPr>
              <a:t>Myself248</a:t>
            </a:r>
            <a:r>
              <a:rPr lang="es-ES" sz="1100">
                <a:solidFill>
                  <a:schemeClr val="dk1"/>
                </a:solidFill>
              </a:rPr>
              <a:t> is licensed under</a:t>
            </a:r>
            <a:r>
              <a:rPr lang="es-ES" sz="1100">
                <a:solidFill>
                  <a:schemeClr val="dk1"/>
                </a:solidFill>
                <a:uFill>
                  <a:noFill/>
                </a:uFill>
                <a:hlinkClick r:id="rId7"/>
              </a:rPr>
              <a:t> </a:t>
            </a:r>
            <a:r>
              <a:rPr lang="es-ES" sz="1100" u="sng">
                <a:solidFill>
                  <a:schemeClr val="hlink"/>
                </a:solidFill>
                <a:hlinkClick r:id="rId8"/>
              </a:rPr>
              <a:t>CC BY-SA 2.0</a:t>
            </a:r>
            <a:r>
              <a:rPr lang="es-ES" sz="1100" u="sng">
                <a:solidFill>
                  <a:schemeClr val="hlink"/>
                </a:solidFill>
              </a:rPr>
              <a:t> 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673025" y="5126700"/>
            <a:ext cx="2062200" cy="13278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Una pila </a:t>
            </a:r>
            <a:r>
              <a:rPr b="1" lang="es-ES" sz="18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18650</a:t>
            </a: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 mide 18mm de </a:t>
            </a: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diámetro</a:t>
            </a: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 y 65mm de largo.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/>
          <p:nvPr/>
        </p:nvSpPr>
        <p:spPr>
          <a:xfrm>
            <a:off x="719543" y="307805"/>
            <a:ext cx="7704900" cy="461700"/>
          </a:xfrm>
          <a:prstGeom prst="rect">
            <a:avLst/>
          </a:prstGeom>
          <a:gradFill>
            <a:gsLst>
              <a:gs pos="0">
                <a:schemeClr val="dk1"/>
              </a:gs>
              <a:gs pos="58999">
                <a:srgbClr val="B6DDE7"/>
              </a:gs>
              <a:gs pos="100000">
                <a:srgbClr val="B6DDE7"/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 módulo cargador TP4056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719550" y="1210250"/>
            <a:ext cx="6028500" cy="48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El TP4056 es un módulo cargador de baterías de litio (LiPo o Li-ion) que sirve para cargar baterías a 3.7V  a partir de una capacidad de 1000mAh.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El módulo controla la carga de la batería a un régimen de 1A constante y corta el proceso cuando haya sido completado. Así se ayuda a prolongar la vida útil de la batería. Si la batería se descarga y rebasa el límite inferior de 2.4V, se desconecta automáticamente para protegerla de funcionar a una tensión demasiado baja. También protege contra la sobretensión y la conexión en polaridad inversa (se destruye el módulo cortando la batería). 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El voltaje de entrada se realiza a través del puerto USB (miniUSB o microUSB) a 4,5-5,5V  o a través de los bornes al lado del mismo. Se puede conectar a una placa solar, por ejemplo.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4150" y="1361525"/>
            <a:ext cx="1568799" cy="1176599"/>
          </a:xfrm>
          <a:prstGeom prst="rect">
            <a:avLst/>
          </a:prstGeom>
          <a:noFill/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</p:pic>
      <p:sp>
        <p:nvSpPr>
          <p:cNvPr id="114" name="Google Shape;114;p15"/>
          <p:cNvSpPr/>
          <p:nvPr/>
        </p:nvSpPr>
        <p:spPr>
          <a:xfrm>
            <a:off x="6998075" y="2765100"/>
            <a:ext cx="1714500" cy="30171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En solectroshop se venden a 1.67€ + g.env.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En aliexpress por ese precio, consigues un paquete de 5. 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Buscar siempre el modelo con protección.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8049" y="5009024"/>
            <a:ext cx="655549" cy="655549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/>
        </p:nvSpPr>
        <p:spPr>
          <a:xfrm>
            <a:off x="719543" y="307805"/>
            <a:ext cx="7704900" cy="461700"/>
          </a:xfrm>
          <a:prstGeom prst="rect">
            <a:avLst/>
          </a:prstGeom>
          <a:gradFill>
            <a:gsLst>
              <a:gs pos="0">
                <a:schemeClr val="dk1"/>
              </a:gs>
              <a:gs pos="58999">
                <a:srgbClr val="B6DDE7"/>
              </a:gs>
              <a:gs pos="100000">
                <a:srgbClr val="B6DDE7"/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Conexionado </a:t>
            </a:r>
            <a:r>
              <a:rPr b="1"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TP4056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6834925" y="1569900"/>
            <a:ext cx="1928700" cy="6555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Se pueden cargar en paralelo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6"/>
          <p:cNvPicPr preferRelativeResize="0"/>
          <p:nvPr/>
        </p:nvPicPr>
        <p:blipFill rotWithShape="1">
          <a:blip r:embed="rId3">
            <a:alphaModFix/>
          </a:blip>
          <a:srcRect b="19661" l="0" r="0" t="24161"/>
          <a:stretch/>
        </p:blipFill>
        <p:spPr>
          <a:xfrm>
            <a:off x="1829072" y="2350172"/>
            <a:ext cx="3840799" cy="215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0525" y="2823876"/>
            <a:ext cx="899626" cy="179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40200" y="2823876"/>
            <a:ext cx="899626" cy="179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5750" y="2823876"/>
            <a:ext cx="899626" cy="17992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Google Shape;127;p16"/>
          <p:cNvCxnSpPr>
            <a:stCxn id="126" idx="2"/>
          </p:cNvCxnSpPr>
          <p:nvPr/>
        </p:nvCxnSpPr>
        <p:spPr>
          <a:xfrm flipH="1" rot="5400000">
            <a:off x="6000312" y="2997852"/>
            <a:ext cx="824400" cy="2426100"/>
          </a:xfrm>
          <a:prstGeom prst="bentConnector4">
            <a:avLst>
              <a:gd fmla="val -28885" name="adj1"/>
              <a:gd fmla="val 5927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6"/>
          <p:cNvCxnSpPr>
            <a:stCxn id="126" idx="0"/>
          </p:cNvCxnSpPr>
          <p:nvPr/>
        </p:nvCxnSpPr>
        <p:spPr>
          <a:xfrm rot="5400000">
            <a:off x="6320112" y="1652826"/>
            <a:ext cx="134400" cy="2476500"/>
          </a:xfrm>
          <a:prstGeom prst="bentConnector4">
            <a:avLst>
              <a:gd fmla="val -177176" name="adj1"/>
              <a:gd fmla="val 59082" name="adj2"/>
            </a:avLst>
          </a:prstGeom>
          <a:noFill/>
          <a:ln cap="flat" cmpd="sng" w="762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6"/>
          <p:cNvSpPr/>
          <p:nvPr/>
        </p:nvSpPr>
        <p:spPr>
          <a:xfrm>
            <a:off x="6695525" y="2706225"/>
            <a:ext cx="1773000" cy="84000"/>
          </a:xfrm>
          <a:prstGeom prst="rect">
            <a:avLst/>
          </a:prstGeom>
          <a:solidFill>
            <a:srgbClr val="980000"/>
          </a:solidFill>
          <a:ln cap="flat" cmpd="sng" w="762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6695525" y="4623100"/>
            <a:ext cx="1773000" cy="84000"/>
          </a:xfrm>
          <a:prstGeom prst="rect">
            <a:avLst/>
          </a:prstGeom>
          <a:solidFill>
            <a:srgbClr val="000000"/>
          </a:solidFill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"/>
          <p:cNvSpPr txBox="1"/>
          <p:nvPr/>
        </p:nvSpPr>
        <p:spPr>
          <a:xfrm>
            <a:off x="2507175" y="4355425"/>
            <a:ext cx="24846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/>
              <a:t>Imagen de Deltakit</a:t>
            </a:r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 rotWithShape="1">
          <a:blip r:embed="rId5">
            <a:alphaModFix/>
          </a:blip>
          <a:srcRect b="20984" l="0" r="0" t="20757"/>
          <a:stretch/>
        </p:blipFill>
        <p:spPr>
          <a:xfrm>
            <a:off x="5149050" y="972300"/>
            <a:ext cx="2045374" cy="773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16"/>
          <p:cNvCxnSpPr>
            <a:stCxn id="132" idx="1"/>
          </p:cNvCxnSpPr>
          <p:nvPr/>
        </p:nvCxnSpPr>
        <p:spPr>
          <a:xfrm flipH="1">
            <a:off x="5093850" y="1358813"/>
            <a:ext cx="55200" cy="1330500"/>
          </a:xfrm>
          <a:prstGeom prst="bentConnector2">
            <a:avLst/>
          </a:prstGeom>
          <a:noFill/>
          <a:ln cap="flat" cmpd="sng" w="762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16"/>
          <p:cNvSpPr/>
          <p:nvPr/>
        </p:nvSpPr>
        <p:spPr>
          <a:xfrm>
            <a:off x="5669875" y="1642050"/>
            <a:ext cx="899700" cy="4617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Carga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6"/>
          <p:cNvSpPr txBox="1"/>
          <p:nvPr/>
        </p:nvSpPr>
        <p:spPr>
          <a:xfrm rot="-5400000">
            <a:off x="6472188" y="3529963"/>
            <a:ext cx="7563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18650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336825" y="1977325"/>
            <a:ext cx="1617900" cy="28077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Se cargan por USB o por fuente externa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Al comprar, fíjate si es miniUSB o microUSB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6"/>
          <p:cNvSpPr txBox="1"/>
          <p:nvPr/>
        </p:nvSpPr>
        <p:spPr>
          <a:xfrm rot="-5400000">
            <a:off x="7242025" y="3529963"/>
            <a:ext cx="7563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18650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6"/>
          <p:cNvSpPr txBox="1"/>
          <p:nvPr/>
        </p:nvSpPr>
        <p:spPr>
          <a:xfrm rot="-5400000">
            <a:off x="7996188" y="3529963"/>
            <a:ext cx="7563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18650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9" name="Google Shape;139;p16"/>
          <p:cNvCxnSpPr/>
          <p:nvPr/>
        </p:nvCxnSpPr>
        <p:spPr>
          <a:xfrm>
            <a:off x="1787350" y="2958350"/>
            <a:ext cx="705900" cy="2352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0" name="Google Shape;140;p16"/>
          <p:cNvSpPr/>
          <p:nvPr/>
        </p:nvSpPr>
        <p:spPr>
          <a:xfrm>
            <a:off x="1131800" y="1442048"/>
            <a:ext cx="1428750" cy="1112900"/>
          </a:xfrm>
          <a:custGeom>
            <a:rect b="b" l="l" r="r" t="t"/>
            <a:pathLst>
              <a:path extrusionOk="0" h="44516" w="57150">
                <a:moveTo>
                  <a:pt x="0" y="22328"/>
                </a:moveTo>
                <a:cubicBezTo>
                  <a:pt x="1905" y="18630"/>
                  <a:pt x="3026" y="700"/>
                  <a:pt x="11430" y="140"/>
                </a:cubicBezTo>
                <a:cubicBezTo>
                  <a:pt x="19834" y="-420"/>
                  <a:pt x="42806" y="11570"/>
                  <a:pt x="50426" y="18966"/>
                </a:cubicBezTo>
                <a:cubicBezTo>
                  <a:pt x="58046" y="26362"/>
                  <a:pt x="56029" y="40258"/>
                  <a:pt x="57150" y="44516"/>
                </a:cubicBezTo>
              </a:path>
            </a:pathLst>
          </a:custGeom>
          <a:noFill/>
          <a:ln cap="flat" cmpd="sng" w="38100">
            <a:solidFill>
              <a:srgbClr val="980000"/>
            </a:solidFill>
            <a:prstDash val="dash"/>
            <a:round/>
            <a:headEnd len="med" w="med" type="none"/>
            <a:tailEnd len="med" w="med" type="triangle"/>
          </a:ln>
        </p:spPr>
      </p:sp>
      <p:pic>
        <p:nvPicPr>
          <p:cNvPr id="141" name="Google Shape;14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90174" y="4184924"/>
            <a:ext cx="655549" cy="655549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</p:pic>
      <p:sp>
        <p:nvSpPr>
          <p:cNvPr id="142" name="Google Shape;142;p16"/>
          <p:cNvSpPr/>
          <p:nvPr/>
        </p:nvSpPr>
        <p:spPr>
          <a:xfrm>
            <a:off x="2796075" y="1007250"/>
            <a:ext cx="2045400" cy="9243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rojo -- cargando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azul -- terminado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100">
                <a:latin typeface="Calibri"/>
                <a:ea typeface="Calibri"/>
                <a:cs typeface="Calibri"/>
                <a:sym typeface="Calibri"/>
              </a:rPr>
              <a:t>(depende del modelo)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3" name="Google Shape;143;p16"/>
          <p:cNvCxnSpPr>
            <a:stCxn id="142" idx="2"/>
          </p:cNvCxnSpPr>
          <p:nvPr/>
        </p:nvCxnSpPr>
        <p:spPr>
          <a:xfrm>
            <a:off x="3818775" y="1931550"/>
            <a:ext cx="103200" cy="5538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" name="Google Shape;144;p16"/>
          <p:cNvSpPr/>
          <p:nvPr/>
        </p:nvSpPr>
        <p:spPr>
          <a:xfrm>
            <a:off x="4917675" y="5639250"/>
            <a:ext cx="4068000" cy="9243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700">
                <a:latin typeface="Calibri"/>
                <a:ea typeface="Calibri"/>
                <a:cs typeface="Calibri"/>
                <a:sym typeface="Calibri"/>
              </a:rPr>
              <a:t>Si el modelo </a:t>
            </a:r>
            <a:r>
              <a:rPr b="1" lang="es-ES" sz="1700">
                <a:latin typeface="Calibri"/>
                <a:ea typeface="Calibri"/>
                <a:cs typeface="Calibri"/>
                <a:sym typeface="Calibri"/>
              </a:rPr>
              <a:t>sólo</a:t>
            </a:r>
            <a:r>
              <a:rPr b="1" lang="es-ES" sz="1700">
                <a:latin typeface="Calibri"/>
                <a:ea typeface="Calibri"/>
                <a:cs typeface="Calibri"/>
                <a:sym typeface="Calibri"/>
              </a:rPr>
              <a:t> tiene un borne positivo de salida y otro negativo, batería y carga se conectan a ellos en paralelo.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p16"/>
          <p:cNvCxnSpPr>
            <a:endCxn id="132" idx="3"/>
          </p:cNvCxnSpPr>
          <p:nvPr/>
        </p:nvCxnSpPr>
        <p:spPr>
          <a:xfrm rot="-5400000">
            <a:off x="4766825" y="1741013"/>
            <a:ext cx="2809800" cy="2045400"/>
          </a:xfrm>
          <a:prstGeom prst="bentConnector4">
            <a:avLst>
              <a:gd fmla="val -46062" name="adj1"/>
              <a:gd fmla="val 184906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16"/>
          <p:cNvSpPr/>
          <p:nvPr/>
        </p:nvSpPr>
        <p:spPr>
          <a:xfrm>
            <a:off x="1284375" y="5210775"/>
            <a:ext cx="3007500" cy="12603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Cambiando esta resistencia se pueden cargar baterías a menos de un amperio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7" name="Google Shape;147;p16"/>
          <p:cNvCxnSpPr>
            <a:stCxn id="146" idx="0"/>
          </p:cNvCxnSpPr>
          <p:nvPr/>
        </p:nvCxnSpPr>
        <p:spPr>
          <a:xfrm flipH="1" rot="10800000">
            <a:off x="2788125" y="4168575"/>
            <a:ext cx="327000" cy="10422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8" name="Google Shape;148;p16"/>
          <p:cNvCxnSpPr>
            <a:stCxn id="122" idx="2"/>
            <a:endCxn id="129" idx="0"/>
          </p:cNvCxnSpPr>
          <p:nvPr/>
        </p:nvCxnSpPr>
        <p:spPr>
          <a:xfrm flipH="1">
            <a:off x="7582075" y="2225400"/>
            <a:ext cx="217200" cy="4809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/>
        </p:nvSpPr>
        <p:spPr>
          <a:xfrm>
            <a:off x="719543" y="307805"/>
            <a:ext cx="7704900" cy="461700"/>
          </a:xfrm>
          <a:prstGeom prst="rect">
            <a:avLst/>
          </a:prstGeom>
          <a:gradFill>
            <a:gsLst>
              <a:gs pos="0">
                <a:schemeClr val="dk1"/>
              </a:gs>
              <a:gs pos="58999">
                <a:srgbClr val="B6DDE7"/>
              </a:gs>
              <a:gs pos="100000">
                <a:srgbClr val="B6DDE7"/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DC-DC booster step-up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2946425" y="857250"/>
            <a:ext cx="5494200" cy="45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Si usamos el módulo TP4056 nos encontraremos con un problema: la carga tiene que funcionar a la misma tensión que las nominales de las pilas 18650, 3.7V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Y evidentemente no nos sirve. Necesitamos 4.5V al menos (5V nominales) para activar Arduino e incluso más si quiero manejar algún elemento como motores, que trabajan a regímenes de tensión más altos. 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La solución es usar un circuito elevador de tensión. Hay muchos modelos en el mercado; el que tenemos en imagen es el XL6009 capaz de entregar una tensión entre 5 y 35 V y hasta 2A (3A con disipador), pero otros pueden servir.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7"/>
          <p:cNvSpPr txBox="1"/>
          <p:nvPr/>
        </p:nvSpPr>
        <p:spPr>
          <a:xfrm>
            <a:off x="461825" y="4168575"/>
            <a:ext cx="248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525525" y="4168550"/>
            <a:ext cx="2068500" cy="13278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Modelo XL6009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2.23€ en solectroshop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p17"/>
          <p:cNvPicPr preferRelativeResize="0"/>
          <p:nvPr/>
        </p:nvPicPr>
        <p:blipFill rotWithShape="1">
          <a:blip r:embed="rId3">
            <a:alphaModFix/>
          </a:blip>
          <a:srcRect b="19745" l="0" r="0" t="22500"/>
          <a:stretch/>
        </p:blipFill>
        <p:spPr>
          <a:xfrm rot="-5400000">
            <a:off x="73238" y="1736075"/>
            <a:ext cx="2966750" cy="1465925"/>
          </a:xfrm>
          <a:prstGeom prst="rect">
            <a:avLst/>
          </a:prstGeom>
          <a:noFill/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</p:pic>
      <p:sp>
        <p:nvSpPr>
          <p:cNvPr id="159" name="Google Shape;159;p17"/>
          <p:cNvSpPr/>
          <p:nvPr/>
        </p:nvSpPr>
        <p:spPr>
          <a:xfrm>
            <a:off x="2946425" y="5362050"/>
            <a:ext cx="5494200" cy="10410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Nota: si usamos otro modelo, debemos asegurarnos que va a admitirnos la tensión de entrada baja de las baterías, 3.7 voltios.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4024" y="5747499"/>
            <a:ext cx="655549" cy="655549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/>
        </p:nvSpPr>
        <p:spPr>
          <a:xfrm>
            <a:off x="719543" y="307805"/>
            <a:ext cx="7704900" cy="461700"/>
          </a:xfrm>
          <a:prstGeom prst="rect">
            <a:avLst/>
          </a:prstGeom>
          <a:gradFill>
            <a:gsLst>
              <a:gs pos="0">
                <a:schemeClr val="dk1"/>
              </a:gs>
              <a:gs pos="58999">
                <a:srgbClr val="B6DDE7"/>
              </a:gs>
              <a:gs pos="100000">
                <a:srgbClr val="B6DDE7"/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DC-DC booster step-up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2946425" y="857250"/>
            <a:ext cx="5895900" cy="53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¿Magia? No, por supuesto que no. No vamos a explicar su funcionamiento interno. Baste decir que son circuitos muy eficaces (de aproximadamente un 94% de rendimiento) y que si 3 pilas 18650 pueden mantener una tensión de 3.7 Voltios entregando 6000mA en una hora (2000mA en 3 horas) , por el principio básico de conservación de la energía  (Energía de salida “ igual ” a Energía de entrada) 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latin typeface="Calibri"/>
                <a:ea typeface="Calibri"/>
                <a:cs typeface="Calibri"/>
                <a:sym typeface="Calibri"/>
              </a:rPr>
              <a:t>Podríamos hacer funcionar un circuito al doble de tensión y la misma intensidad pero en la mitad de tiempo. 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461825" y="4168575"/>
            <a:ext cx="248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2625" y="3429000"/>
            <a:ext cx="5895975" cy="1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200" y="1512798"/>
            <a:ext cx="1865850" cy="1374625"/>
          </a:xfrm>
          <a:prstGeom prst="rect">
            <a:avLst/>
          </a:prstGeom>
          <a:noFill/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</p:pic>
      <p:sp>
        <p:nvSpPr>
          <p:cNvPr id="171" name="Google Shape;171;p18"/>
          <p:cNvSpPr/>
          <p:nvPr/>
        </p:nvSpPr>
        <p:spPr>
          <a:xfrm>
            <a:off x="669875" y="3302475"/>
            <a:ext cx="2068500" cy="20091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  <p:txBody>
          <a:bodyPr anchorCtr="0" anchor="ctr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Modelo LM2596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1.77€ + g. env  en aliexpress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latin typeface="Calibri"/>
                <a:ea typeface="Calibri"/>
                <a:cs typeface="Calibri"/>
                <a:sym typeface="Calibri"/>
              </a:rPr>
              <a:t>( sin comprobar)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99613" y="5129450"/>
            <a:ext cx="609025" cy="770675"/>
          </a:xfrm>
          <a:prstGeom prst="rect">
            <a:avLst/>
          </a:prstGeom>
          <a:noFill/>
          <a:ln cap="flat" cmpd="sng" w="28575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7740000" dist="114300">
              <a:srgbClr val="741B4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/>
        </p:nvSpPr>
        <p:spPr>
          <a:xfrm>
            <a:off x="719543" y="307805"/>
            <a:ext cx="7704900" cy="461700"/>
          </a:xfrm>
          <a:prstGeom prst="rect">
            <a:avLst/>
          </a:prstGeom>
          <a:gradFill>
            <a:gsLst>
              <a:gs pos="0">
                <a:schemeClr val="dk1"/>
              </a:gs>
              <a:gs pos="58999">
                <a:srgbClr val="B6DDE7"/>
              </a:gs>
              <a:gs pos="100000">
                <a:srgbClr val="B6DDE7"/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Conexionado TP4056 - XL6009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9" name="Google Shape;179;p19"/>
          <p:cNvGrpSpPr/>
          <p:nvPr/>
        </p:nvGrpSpPr>
        <p:grpSpPr>
          <a:xfrm>
            <a:off x="719547" y="3509972"/>
            <a:ext cx="8053278" cy="2358653"/>
            <a:chOff x="719547" y="3509972"/>
            <a:chExt cx="8053278" cy="2358653"/>
          </a:xfrm>
        </p:grpSpPr>
        <p:pic>
          <p:nvPicPr>
            <p:cNvPr id="180" name="Google Shape;180;p19"/>
            <p:cNvPicPr preferRelativeResize="0"/>
            <p:nvPr/>
          </p:nvPicPr>
          <p:blipFill rotWithShape="1">
            <a:blip r:embed="rId3">
              <a:alphaModFix/>
            </a:blip>
            <a:srcRect b="19661" l="0" r="0" t="24161"/>
            <a:stretch/>
          </p:blipFill>
          <p:spPr>
            <a:xfrm>
              <a:off x="719547" y="3509972"/>
              <a:ext cx="3840799" cy="21576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33525" y="3983676"/>
              <a:ext cx="899626" cy="1799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" name="Google Shape;182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73200" y="3983676"/>
              <a:ext cx="899626" cy="1799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08750" y="3983676"/>
              <a:ext cx="899626" cy="179922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84" name="Google Shape;184;p19"/>
            <p:cNvCxnSpPr>
              <a:stCxn id="183" idx="2"/>
            </p:cNvCxnSpPr>
            <p:nvPr/>
          </p:nvCxnSpPr>
          <p:spPr>
            <a:xfrm flipH="1" rot="5400000">
              <a:off x="5437412" y="3661752"/>
              <a:ext cx="790800" cy="3451500"/>
            </a:xfrm>
            <a:prstGeom prst="bentConnector4">
              <a:avLst>
                <a:gd fmla="val -30112" name="adj1"/>
                <a:gd fmla="val 56516" name="adj2"/>
              </a:avLst>
            </a:prstGeom>
            <a:noFill/>
            <a:ln cap="flat" cmpd="sng" w="762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5" name="Google Shape;185;p19"/>
            <p:cNvCxnSpPr>
              <a:stCxn id="183" idx="0"/>
            </p:cNvCxnSpPr>
            <p:nvPr/>
          </p:nvCxnSpPr>
          <p:spPr>
            <a:xfrm rot="5400000">
              <a:off x="5698412" y="2325126"/>
              <a:ext cx="201600" cy="3518700"/>
            </a:xfrm>
            <a:prstGeom prst="bentConnector4">
              <a:avLst>
                <a:gd fmla="val -118118" name="adj1"/>
                <a:gd fmla="val 56392" name="adj2"/>
              </a:avLst>
            </a:prstGeom>
            <a:noFill/>
            <a:ln cap="flat" cmpd="sng" w="76200">
              <a:solidFill>
                <a:srgbClr val="98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6" name="Google Shape;186;p19"/>
            <p:cNvSpPr/>
            <p:nvPr/>
          </p:nvSpPr>
          <p:spPr>
            <a:xfrm>
              <a:off x="6628525" y="3866025"/>
              <a:ext cx="1773000" cy="84000"/>
            </a:xfrm>
            <a:prstGeom prst="rect">
              <a:avLst/>
            </a:prstGeom>
            <a:solidFill>
              <a:srgbClr val="980000"/>
            </a:solidFill>
            <a:ln cap="flat" cmpd="sng" w="76200">
              <a:solidFill>
                <a:srgbClr val="98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6628525" y="5782900"/>
              <a:ext cx="1773000" cy="84000"/>
            </a:xfrm>
            <a:prstGeom prst="rect">
              <a:avLst/>
            </a:prstGeom>
            <a:solidFill>
              <a:srgbClr val="000000"/>
            </a:solidFill>
            <a:ln cap="flat" cmpd="sng" w="762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9"/>
            <p:cNvSpPr txBox="1"/>
            <p:nvPr/>
          </p:nvSpPr>
          <p:spPr>
            <a:xfrm>
              <a:off x="2440175" y="5515225"/>
              <a:ext cx="2484600" cy="35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100"/>
                <a:t>Imagen de Deltakit</a:t>
              </a:r>
              <a:endParaRPr/>
            </a:p>
          </p:txBody>
        </p:sp>
        <p:sp>
          <p:nvSpPr>
            <p:cNvPr id="189" name="Google Shape;189;p19"/>
            <p:cNvSpPr txBox="1"/>
            <p:nvPr/>
          </p:nvSpPr>
          <p:spPr>
            <a:xfrm rot="-5400000">
              <a:off x="6405188" y="4689763"/>
              <a:ext cx="756300" cy="35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>
                  <a:latin typeface="Calibri"/>
                  <a:ea typeface="Calibri"/>
                  <a:cs typeface="Calibri"/>
                  <a:sym typeface="Calibri"/>
                </a:rPr>
                <a:t>18650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9"/>
            <p:cNvSpPr txBox="1"/>
            <p:nvPr/>
          </p:nvSpPr>
          <p:spPr>
            <a:xfrm rot="-5400000">
              <a:off x="7175025" y="4689763"/>
              <a:ext cx="756300" cy="35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>
                  <a:latin typeface="Calibri"/>
                  <a:ea typeface="Calibri"/>
                  <a:cs typeface="Calibri"/>
                  <a:sym typeface="Calibri"/>
                </a:rPr>
                <a:t>18650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9"/>
            <p:cNvSpPr txBox="1"/>
            <p:nvPr/>
          </p:nvSpPr>
          <p:spPr>
            <a:xfrm rot="-5400000">
              <a:off x="7929188" y="4689763"/>
              <a:ext cx="756300" cy="35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>
                  <a:latin typeface="Calibri"/>
                  <a:ea typeface="Calibri"/>
                  <a:cs typeface="Calibri"/>
                  <a:sym typeface="Calibri"/>
                </a:rPr>
                <a:t>18650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2" name="Google Shape;192;p19"/>
          <p:cNvPicPr preferRelativeResize="0"/>
          <p:nvPr/>
        </p:nvPicPr>
        <p:blipFill rotWithShape="1">
          <a:blip r:embed="rId5">
            <a:alphaModFix/>
          </a:blip>
          <a:srcRect b="19745" l="0" r="0" t="22500"/>
          <a:stretch/>
        </p:blipFill>
        <p:spPr>
          <a:xfrm rot="10800000">
            <a:off x="1923313" y="1300175"/>
            <a:ext cx="2966750" cy="146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9"/>
          <p:cNvSpPr/>
          <p:nvPr/>
        </p:nvSpPr>
        <p:spPr>
          <a:xfrm>
            <a:off x="232508" y="2571750"/>
            <a:ext cx="4993300" cy="3850975"/>
          </a:xfrm>
          <a:custGeom>
            <a:rect b="b" l="l" r="r" t="t"/>
            <a:pathLst>
              <a:path extrusionOk="0" h="154039" w="199732">
                <a:moveTo>
                  <a:pt x="153634" y="109594"/>
                </a:moveTo>
                <a:cubicBezTo>
                  <a:pt x="159125" y="111835"/>
                  <a:pt x="181088" y="117999"/>
                  <a:pt x="186579" y="123041"/>
                </a:cubicBezTo>
                <a:cubicBezTo>
                  <a:pt x="192070" y="128084"/>
                  <a:pt x="213137" y="136039"/>
                  <a:pt x="186579" y="139849"/>
                </a:cubicBezTo>
                <a:cubicBezTo>
                  <a:pt x="160021" y="143659"/>
                  <a:pt x="57487" y="165399"/>
                  <a:pt x="27231" y="145901"/>
                </a:cubicBezTo>
                <a:cubicBezTo>
                  <a:pt x="-3025" y="126403"/>
                  <a:pt x="-3921" y="47177"/>
                  <a:pt x="5044" y="22860"/>
                </a:cubicBezTo>
                <a:cubicBezTo>
                  <a:pt x="14009" y="-1457"/>
                  <a:pt x="68357" y="3810"/>
                  <a:pt x="81019" y="0"/>
                </a:cubicBezTo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94" name="Google Shape;194;p19"/>
          <p:cNvPicPr preferRelativeResize="0"/>
          <p:nvPr/>
        </p:nvPicPr>
        <p:blipFill rotWithShape="1">
          <a:blip r:embed="rId6">
            <a:alphaModFix/>
          </a:blip>
          <a:srcRect b="20984" l="0" r="0" t="20757"/>
          <a:stretch/>
        </p:blipFill>
        <p:spPr>
          <a:xfrm rot="5400000">
            <a:off x="6206850" y="1829738"/>
            <a:ext cx="1076351" cy="40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5" name="Google Shape;195;p19"/>
          <p:cNvCxnSpPr>
            <a:endCxn id="194" idx="1"/>
          </p:cNvCxnSpPr>
          <p:nvPr/>
        </p:nvCxnSpPr>
        <p:spPr>
          <a:xfrm flipH="1" rot="10800000">
            <a:off x="4543925" y="1494962"/>
            <a:ext cx="2201100" cy="102000"/>
          </a:xfrm>
          <a:prstGeom prst="bentConnector4">
            <a:avLst>
              <a:gd fmla="val 45380" name="adj1"/>
              <a:gd fmla="val 333456" name="adj2"/>
            </a:avLst>
          </a:prstGeom>
          <a:noFill/>
          <a:ln cap="flat" cmpd="sng" w="762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19"/>
          <p:cNvCxnSpPr>
            <a:endCxn id="194" idx="3"/>
          </p:cNvCxnSpPr>
          <p:nvPr/>
        </p:nvCxnSpPr>
        <p:spPr>
          <a:xfrm flipH="1" rot="10800000">
            <a:off x="4594325" y="2571313"/>
            <a:ext cx="2150700" cy="17100"/>
          </a:xfrm>
          <a:prstGeom prst="bentConnector2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7" name="Google Shape;197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3480" y="1093347"/>
            <a:ext cx="708424" cy="986748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9"/>
          <p:cNvSpPr/>
          <p:nvPr/>
        </p:nvSpPr>
        <p:spPr>
          <a:xfrm>
            <a:off x="800032" y="2033875"/>
            <a:ext cx="3373225" cy="1731300"/>
          </a:xfrm>
          <a:custGeom>
            <a:rect b="b" l="l" r="r" t="t"/>
            <a:pathLst>
              <a:path extrusionOk="0" h="69252" w="134929">
                <a:moveTo>
                  <a:pt x="129588" y="69252"/>
                </a:moveTo>
                <a:cubicBezTo>
                  <a:pt x="128804" y="64546"/>
                  <a:pt x="144716" y="45271"/>
                  <a:pt x="124881" y="41013"/>
                </a:cubicBezTo>
                <a:cubicBezTo>
                  <a:pt x="105047" y="36755"/>
                  <a:pt x="30640" y="50539"/>
                  <a:pt x="10581" y="43703"/>
                </a:cubicBezTo>
                <a:cubicBezTo>
                  <a:pt x="-9477" y="36868"/>
                  <a:pt x="5539" y="7284"/>
                  <a:pt x="4530" y="0"/>
                </a:cubicBezTo>
              </a:path>
            </a:pathLst>
          </a:custGeom>
          <a:noFill/>
          <a:ln cap="flat" cmpd="sng" w="762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9" name="Google Shape;199;p19"/>
          <p:cNvSpPr/>
          <p:nvPr/>
        </p:nvSpPr>
        <p:spPr>
          <a:xfrm>
            <a:off x="1148600" y="1529600"/>
            <a:ext cx="1143000" cy="487450"/>
          </a:xfrm>
          <a:custGeom>
            <a:rect b="b" l="l" r="r" t="t"/>
            <a:pathLst>
              <a:path extrusionOk="0" h="19498" w="45720">
                <a:moveTo>
                  <a:pt x="0" y="19498"/>
                </a:moveTo>
                <a:cubicBezTo>
                  <a:pt x="3586" y="17033"/>
                  <a:pt x="13895" y="7957"/>
                  <a:pt x="21515" y="4707"/>
                </a:cubicBezTo>
                <a:cubicBezTo>
                  <a:pt x="29135" y="1457"/>
                  <a:pt x="41686" y="785"/>
                  <a:pt x="45720" y="0"/>
                </a:cubicBezTo>
              </a:path>
            </a:pathLst>
          </a:custGeom>
          <a:noFill/>
          <a:ln cap="flat" cmpd="sng" w="762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 txBox="1"/>
          <p:nvPr/>
        </p:nvSpPr>
        <p:spPr>
          <a:xfrm>
            <a:off x="719543" y="307805"/>
            <a:ext cx="7704900" cy="461700"/>
          </a:xfrm>
          <a:prstGeom prst="rect">
            <a:avLst/>
          </a:prstGeom>
          <a:gradFill>
            <a:gsLst>
              <a:gs pos="0">
                <a:schemeClr val="dk1"/>
              </a:gs>
              <a:gs pos="58999">
                <a:srgbClr val="B6DDE7"/>
              </a:gs>
              <a:gs pos="100000">
                <a:srgbClr val="B6DDE7"/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Consideraciones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0"/>
          <p:cNvSpPr txBox="1"/>
          <p:nvPr/>
        </p:nvSpPr>
        <p:spPr>
          <a:xfrm>
            <a:off x="719550" y="857250"/>
            <a:ext cx="7704900" cy="51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b="1"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pilas 18650 son baterías de ión litio, y hay que manejarlas con cuidado. Sobre todo, no debemos intentar romperlas o calentarlas. El litio es un elemento que en contacto con el oxígeno puede deflagrar.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b="1"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Teóricamente el módulo sirve para cargar baterías similares, tanto LiPo como de ión litio. 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b="1"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Hay que tener siempre cuidado de no provocar cortocircuitos.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b="1"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Otros tipos de baterías que podamos adquirir o conseguir (planas, de móviles, o similares) pueden cargarse con el mismo procedimiento. Habría que investigarlas si tienen ya circuitos de protección disponibles.  En todo caso, se recomienda la compra de una bolsa ignífuga antideflagraciones para guardarlas.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b="1"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saber más: 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https://www.instructables.com/id/Arduino-Battery-Shield/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b="1" lang="es-ES" sz="19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https://youtu.be/7yG4-TGjS8Q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207" name="Google Shape;207;p20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89750" y="4774491"/>
            <a:ext cx="1141850" cy="114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 txBox="1"/>
          <p:nvPr/>
        </p:nvSpPr>
        <p:spPr>
          <a:xfrm>
            <a:off x="719543" y="284505"/>
            <a:ext cx="7704900" cy="461700"/>
          </a:xfrm>
          <a:prstGeom prst="rect">
            <a:avLst/>
          </a:prstGeom>
          <a:gradFill>
            <a:gsLst>
              <a:gs pos="0">
                <a:schemeClr val="dk1"/>
              </a:gs>
              <a:gs pos="58999">
                <a:srgbClr val="CCCC00"/>
              </a:gs>
              <a:gs pos="100000">
                <a:srgbClr val="DDD9C3"/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E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Ejercicio A: </a:t>
            </a:r>
            <a:r>
              <a:rPr b="1" lang="es-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Montaje de un circuito de carga</a:t>
            </a:r>
            <a:endParaRPr b="1" i="0" sz="2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4" name="Google Shape;214;p21"/>
          <p:cNvSpPr txBox="1"/>
          <p:nvPr/>
        </p:nvSpPr>
        <p:spPr>
          <a:xfrm>
            <a:off x="719550" y="857250"/>
            <a:ext cx="7704900" cy="48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práctica no podría ser otra que el montaje de un circuito de carga de una o varias pilas de Li-ion 18650, siguiendo el esquema anterior. Se dará por terminada cuando conectándola a una placa Arduino, la hagamos funcionar.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solidFill>
                  <a:srgbClr val="660000"/>
                </a:solidFill>
                <a:latin typeface="Calibri"/>
                <a:ea typeface="Calibri"/>
                <a:cs typeface="Calibri"/>
                <a:sym typeface="Calibri"/>
              </a:rPr>
              <a:t>Materiales</a:t>
            </a:r>
            <a:r>
              <a:rPr b="1"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módulo TP4056, módulo XL6009, pila o pilas 18650, cables (2A), estaño, soldador, cargador micro USB, destornillador relojero. </a:t>
            </a:r>
            <a:r>
              <a:rPr b="1" lang="es-ES" sz="1900">
                <a:solidFill>
                  <a:srgbClr val="660000"/>
                </a:solidFill>
                <a:latin typeface="Calibri"/>
                <a:ea typeface="Calibri"/>
                <a:cs typeface="Calibri"/>
                <a:sym typeface="Calibri"/>
              </a:rPr>
              <a:t>Opcional</a:t>
            </a:r>
            <a:r>
              <a:rPr b="1"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fichas de empalme, interruptor, conectores, pegamento termofundible (mejor, cinta doble cara resistente a  temperaturas altas o similar).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Procedimiento: tras realizar las soldadura oportunas y el montaje, cargaremos durante un rato la batería con un cargador USB. Desconectamos y medimos la tensión a la salida. Ajustamos el potenciómetro para obtener un valor entre 5 y 6 V. Conectamos el positivo a la salida del booster a Vin de Arduino, y su negativo a GND en Arduino. 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215" name="Google Shape;2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8300" y="132100"/>
            <a:ext cx="699962" cy="75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